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BBC8A-1EE4-46F6-B3EA-59BCA14CB2E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FC2B1-0191-4E50-A7F0-0DF74D484B1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49" y="152400"/>
            <a:ext cx="7851648" cy="1828800"/>
          </a:xfrm>
        </p:spPr>
        <p:txBody>
          <a:bodyPr/>
          <a:lstStyle/>
          <a:p>
            <a:r>
              <a:rPr lang="en-US" dirty="0" err="1" smtClean="0"/>
              <a:t>Մթնոլորտ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54696" cy="1752600"/>
          </a:xfrm>
        </p:spPr>
        <p:txBody>
          <a:bodyPr/>
          <a:lstStyle/>
          <a:p>
            <a:r>
              <a:rPr lang="en-US" dirty="0" err="1" smtClean="0"/>
              <a:t>Գոհար</a:t>
            </a:r>
            <a:r>
              <a:rPr lang="en-US" dirty="0" smtClean="0"/>
              <a:t> </a:t>
            </a:r>
            <a:r>
              <a:rPr lang="en-US" dirty="0" err="1" smtClean="0"/>
              <a:t>Հովհաննիսյան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2743200"/>
            <a:ext cx="5167723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9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Վերջ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Նյութը</a:t>
            </a:r>
            <a:r>
              <a:rPr lang="en-US" dirty="0" smtClean="0"/>
              <a:t> </a:t>
            </a:r>
            <a:r>
              <a:rPr lang="en-US" dirty="0" err="1" smtClean="0"/>
              <a:t>պատրաստեց</a:t>
            </a:r>
            <a:r>
              <a:rPr lang="en-US" dirty="0" smtClean="0"/>
              <a:t>` </a:t>
            </a:r>
            <a:r>
              <a:rPr lang="en-US" dirty="0" err="1" smtClean="0"/>
              <a:t>Գոհար</a:t>
            </a:r>
            <a:r>
              <a:rPr lang="en-US" dirty="0" smtClean="0"/>
              <a:t> </a:t>
            </a:r>
            <a:r>
              <a:rPr lang="en-US" dirty="0" err="1" smtClean="0"/>
              <a:t>Հովհաննիսյանը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Միջին</a:t>
            </a:r>
            <a:r>
              <a:rPr lang="en-US" dirty="0" smtClean="0"/>
              <a:t> </a:t>
            </a:r>
            <a:r>
              <a:rPr lang="en-US" dirty="0" err="1" smtClean="0"/>
              <a:t>դպրոց</a:t>
            </a:r>
            <a:r>
              <a:rPr lang="en-US" dirty="0" smtClean="0"/>
              <a:t> </a:t>
            </a:r>
          </a:p>
          <a:p>
            <a:r>
              <a:rPr lang="en-US" dirty="0" smtClean="0"/>
              <a:t>8-1 </a:t>
            </a:r>
            <a:r>
              <a:rPr lang="en-US" dirty="0" err="1" smtClean="0"/>
              <a:t>դասարան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2015 </a:t>
            </a:r>
            <a:r>
              <a:rPr lang="en-US" dirty="0" err="1" smtClean="0"/>
              <a:t>թիվ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7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Ենթադրվում է, որ ժամանակակից մթնոլորտն ունի երկրորդային ծագում, այսինքն՝ այն առաջացել է Երկիր մոլորակի կազմավորումից հետո՝ նրա կարծր կեղևից անջատված գազերից: Ժամանակի ընթացքում մթնոլորտը մի քանի գործոնների (հրաբըխային գործունեություն, արեգակնային անդրամանուշակագույն ճառագայթում, մթնոլորտի և Երկրի կեղևը կազմող նյութերի միջև ընթացող քիմիական ռեակցիաներ և այլն) ազդեցության հետևանքով կրել է զգալի փոփոխություններ: Մթնոլորտի զարգացումը սերտորեն կապված է երկրաբանական և երկրաքիմիական շարժընթացների, կենդանի օրգանիզմների գործունեության հետ: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829391"/>
            <a:ext cx="5393871" cy="303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79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dirty="0"/>
              <a:t>Մթնոլորտը, որով պայմանավորված է կյանքի գոյությունը Երկրի վրա, մի քանի գազերի</a:t>
            </a:r>
            <a:r>
              <a:rPr lang="hy-AM" sz="2400" dirty="0" smtClean="0"/>
              <a:t>՝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Ա</a:t>
            </a:r>
            <a:r>
              <a:rPr lang="hy-AM" sz="2400" dirty="0" smtClean="0"/>
              <a:t>զոտ </a:t>
            </a:r>
            <a:r>
              <a:rPr lang="hy-AM" sz="2400" dirty="0"/>
              <a:t>(78</a:t>
            </a:r>
            <a:r>
              <a:rPr lang="hy-AM" sz="2400" dirty="0" smtClean="0"/>
              <a:t>%)</a:t>
            </a:r>
            <a:endParaRPr lang="en-US" sz="2400" dirty="0" smtClean="0"/>
          </a:p>
          <a:p>
            <a:r>
              <a:rPr lang="en-US" sz="2400" dirty="0" smtClean="0"/>
              <a:t>Թ</a:t>
            </a:r>
            <a:r>
              <a:rPr lang="hy-AM" sz="2400" dirty="0" smtClean="0"/>
              <a:t>թվածն </a:t>
            </a:r>
            <a:r>
              <a:rPr lang="hy-AM" sz="2400" dirty="0"/>
              <a:t>(21</a:t>
            </a:r>
            <a:r>
              <a:rPr lang="hy-AM" sz="2400" dirty="0" smtClean="0"/>
              <a:t>%)</a:t>
            </a:r>
            <a:endParaRPr lang="en-US" sz="2400" dirty="0" smtClean="0"/>
          </a:p>
          <a:p>
            <a:r>
              <a:rPr lang="en-US" sz="2400" dirty="0" smtClean="0"/>
              <a:t>Ա</a:t>
            </a:r>
            <a:r>
              <a:rPr lang="hy-AM" sz="2400" dirty="0" smtClean="0"/>
              <a:t>րգոն </a:t>
            </a:r>
            <a:r>
              <a:rPr lang="hy-AM" sz="2400" dirty="0"/>
              <a:t>(0,93</a:t>
            </a:r>
            <a:r>
              <a:rPr lang="hy-AM" sz="2400" dirty="0" smtClean="0"/>
              <a:t>%)</a:t>
            </a:r>
            <a:endParaRPr lang="en-US" sz="2400" dirty="0" smtClean="0"/>
          </a:p>
          <a:p>
            <a:r>
              <a:rPr lang="en-US" sz="2400" dirty="0" smtClean="0"/>
              <a:t>Ա</a:t>
            </a:r>
            <a:r>
              <a:rPr lang="hy-AM" sz="2400" dirty="0" smtClean="0"/>
              <a:t>ծխաթթվական գազ </a:t>
            </a:r>
            <a:r>
              <a:rPr lang="hy-AM" sz="2400" dirty="0"/>
              <a:t>(0,03%) 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33750"/>
            <a:ext cx="563880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04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Բացի</a:t>
            </a:r>
            <a:r>
              <a:rPr lang="en-US" sz="2400" dirty="0" smtClean="0"/>
              <a:t> </a:t>
            </a:r>
            <a:r>
              <a:rPr lang="en-US" sz="2400" dirty="0" err="1" smtClean="0"/>
              <a:t>գազերից</a:t>
            </a:r>
            <a:r>
              <a:rPr lang="en-US" sz="2400" dirty="0" smtClean="0"/>
              <a:t> </a:t>
            </a:r>
            <a:r>
              <a:rPr lang="en-US" sz="2400" dirty="0" err="1" smtClean="0"/>
              <a:t>մթնոլորտը</a:t>
            </a:r>
            <a:r>
              <a:rPr lang="en-US" sz="2400" dirty="0" smtClean="0"/>
              <a:t> </a:t>
            </a:r>
            <a:r>
              <a:rPr lang="en-US" sz="2400" dirty="0" err="1" smtClean="0"/>
              <a:t>ունի</a:t>
            </a:r>
            <a:r>
              <a:rPr lang="en-US" sz="2400" dirty="0" smtClean="0"/>
              <a:t> </a:t>
            </a:r>
            <a:r>
              <a:rPr lang="en-US" sz="2400" dirty="0" err="1" smtClean="0"/>
              <a:t>շերտեր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1. Ն</a:t>
            </a:r>
            <a:r>
              <a:rPr lang="hy-AM" sz="2400" dirty="0" smtClean="0"/>
              <a:t>երքնոլորտը</a:t>
            </a:r>
            <a:r>
              <a:rPr lang="en-US" sz="2400" dirty="0" smtClean="0"/>
              <a:t> </a:t>
            </a:r>
            <a:r>
              <a:rPr lang="hy-AM" sz="2400" dirty="0" smtClean="0"/>
              <a:t>(տրոպոսֆերա</a:t>
            </a:r>
            <a:r>
              <a:rPr lang="hy-AM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2.Վ</a:t>
            </a:r>
            <a:r>
              <a:rPr lang="hy-AM" sz="2400" dirty="0" smtClean="0"/>
              <a:t>երնոլորտ </a:t>
            </a:r>
            <a:r>
              <a:rPr lang="hy-AM" sz="2400" dirty="0"/>
              <a:t>(</a:t>
            </a:r>
            <a:r>
              <a:rPr lang="hy-AM" sz="2400" dirty="0" smtClean="0"/>
              <a:t>ստրատոսֆերա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3.Մ</a:t>
            </a:r>
            <a:r>
              <a:rPr lang="hy-AM" sz="2400" dirty="0" smtClean="0"/>
              <a:t>իջնոլորտ </a:t>
            </a:r>
            <a:r>
              <a:rPr lang="hy-AM" sz="2400" dirty="0"/>
              <a:t>(մեզոսֆերա)</a:t>
            </a:r>
            <a:endParaRPr lang="en-US" sz="2400" dirty="0" smtClean="0"/>
          </a:p>
          <a:p>
            <a:r>
              <a:rPr lang="en-US" sz="2400" dirty="0" smtClean="0"/>
              <a:t>4.</a:t>
            </a:r>
            <a:r>
              <a:rPr lang="hy-AM" sz="2400" dirty="0" smtClean="0"/>
              <a:t>Ջերմոլորտը(թերմոսֆերա</a:t>
            </a:r>
            <a:r>
              <a:rPr lang="hy-AM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5. Ա</a:t>
            </a:r>
            <a:r>
              <a:rPr lang="hy-AM" sz="2400" dirty="0" smtClean="0"/>
              <a:t>րտաքին ոլորտ(էկզոսֆերա</a:t>
            </a:r>
            <a:r>
              <a:rPr lang="hy-AM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1348468"/>
            <a:ext cx="3810000" cy="547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046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Մարդկանց համար մեծ կարևորություն ունի հատկապես մթնոլորտի ստորին շերտը՝ ներքնոլորտը (տրոպոսֆերա), որի բարձրությունը Երկրի մակերևույթից 8–17 կմ է: Այստեղ են կուտակված մթնոլորտի զանգվածի 80%-ը և ջրային գոլորշիները, այս շերտում են առաջանում ամպերը, ծնվում ամպրոպները, անձրևներն ու ձյունը: Ներքնոլորտում,  որպես օրինաչափություն, ըստ բարձրության` յուրաքանչյուր 1 կմ-ի վրա ջերմաստիճանը նվազում է 5–6</a:t>
            </a:r>
            <a:r>
              <a:rPr lang="hy-AM" sz="2000" baseline="30000" dirty="0"/>
              <a:t>օ</a:t>
            </a:r>
            <a:r>
              <a:rPr lang="en-US" sz="2000" dirty="0"/>
              <a:t>C-</a:t>
            </a:r>
            <a:r>
              <a:rPr lang="hy-AM" sz="2000" dirty="0"/>
              <a:t>ով: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3155808"/>
            <a:ext cx="4895850" cy="366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04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Մթնոլորտի հաջորդ շերտը՝ վերնոլորտը (ստրատոսֆերա), հասնում է մինչև 50–55 կմ բարձրության: Օդն այնտեղ խիստ նոսր է, իսկ երկինքը՝ մուգ մանուշակագույնից մինչև գրեթե սև: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2362200"/>
            <a:ext cx="7115175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03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Հաջորդ շերտը՝ միջնոլորտը (մեզոսֆերա), հասնում է մինչև 80 կմ բարձրության: Այդ շերտում երբեմն առաջանում են փայլուն, նուրբ ամպեր: Դրանք կոչվում են արծաթափայլ ամպեր և կազմված են սառցի բյուրեղիկներից ու տիեզերական մանրագույն փոշու մասնիկներից: 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49979"/>
            <a:ext cx="66675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6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85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Ջերմոլորտը (թերմոսֆերա) կամ իոնոլորտը (իոնոսֆերա) հասնում է մինչև 1000 կմ բարձրության: Այնտեղ օդը չափազանց նոսր է, շատ են գազի առանձին լիցքավորված մասնիկները՝ իոնները: Այդ բարձրությունում են առաջանում բևեռափայլերը, որի աղեղները ձգվում են արևելքից արևմուտք և երբեմն անցնում 5 հզ. կմ-ից, իսկ երկնքում փայփլում են մի քանի ժամ շարունակ: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95285"/>
            <a:ext cx="5891615" cy="36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405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/>
              <a:t>Մթնոլորտի ամենավերին շերտն արտաքին ոլորտն է (էկզոսֆերա): Այնտեղ գրեթե օդ չկա: Գիտնականները ենթադրում են, որ այդ շերտի ջերմաստիճանը հասնում է մոտ 2000</a:t>
            </a:r>
            <a:r>
              <a:rPr lang="hy-AM" sz="2000" baseline="30000" dirty="0"/>
              <a:t>օ</a:t>
            </a:r>
            <a:r>
              <a:rPr lang="en-US" sz="2000" dirty="0"/>
              <a:t>C-</a:t>
            </a:r>
            <a:r>
              <a:rPr lang="hy-AM" sz="2000" dirty="0"/>
              <a:t>ի:</a:t>
            </a:r>
            <a:r>
              <a:rPr lang="hy-AM" dirty="0"/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52663"/>
            <a:ext cx="6140449" cy="460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566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366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Մթնոլորտ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Վերջ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Մթնոլորտ</dc:title>
  <dc:creator>Gohar</dc:creator>
  <cp:lastModifiedBy>Gohar</cp:lastModifiedBy>
  <cp:revision>21</cp:revision>
  <dcterms:created xsi:type="dcterms:W3CDTF">2015-04-09T17:19:24Z</dcterms:created>
  <dcterms:modified xsi:type="dcterms:W3CDTF">2015-04-09T18:17:15Z</dcterms:modified>
</cp:coreProperties>
</file>